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8"/>
  </p:notesMasterIdLst>
  <p:sldIdLst>
    <p:sldId id="256" r:id="rId2"/>
    <p:sldId id="258" r:id="rId3"/>
    <p:sldId id="292" r:id="rId4"/>
    <p:sldId id="276" r:id="rId5"/>
    <p:sldId id="279" r:id="rId6"/>
    <p:sldId id="281" r:id="rId7"/>
    <p:sldId id="284" r:id="rId8"/>
    <p:sldId id="285" r:id="rId9"/>
    <p:sldId id="286" r:id="rId10"/>
    <p:sldId id="280" r:id="rId11"/>
    <p:sldId id="287" r:id="rId12"/>
    <p:sldId id="288" r:id="rId13"/>
    <p:sldId id="289" r:id="rId14"/>
    <p:sldId id="290" r:id="rId15"/>
    <p:sldId id="291" r:id="rId16"/>
    <p:sldId id="273" r:id="rId1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나눔바른고딕" panose="020B0603020101020101" pitchFamily="50" charset="-127"/>
      <p:regular r:id="rId23"/>
      <p:bold r:id="rId24"/>
    </p:embeddedFont>
    <p:embeddedFont>
      <p:font typeface="나눔바른고딕OTF Light" panose="02000303000000000000" pitchFamily="50" charset="-127"/>
      <p:regular r:id="rId25"/>
    </p:embeddedFont>
    <p:embeddedFont>
      <p:font typeface="맑은 고딕" panose="020B0503020000020004" pitchFamily="50" charset="-127"/>
      <p:regular r:id="rId26"/>
      <p:bold r:id="rId2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7DB"/>
    <a:srgbClr val="C9E6F8"/>
    <a:srgbClr val="3F3C38"/>
    <a:srgbClr val="232120"/>
    <a:srgbClr val="1B1B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32" autoAdjust="0"/>
    <p:restoredTop sz="62188" autoAdjust="0"/>
  </p:normalViewPr>
  <p:slideViewPr>
    <p:cSldViewPr snapToGrid="0">
      <p:cViewPr varScale="1">
        <p:scale>
          <a:sx n="81" d="100"/>
          <a:sy n="81" d="100"/>
        </p:scale>
        <p:origin x="250" y="45"/>
      </p:cViewPr>
      <p:guideLst>
        <p:guide orient="horz" pos="2160"/>
        <p:guide pos="2880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95" d="100"/>
          <a:sy n="95" d="100"/>
        </p:scale>
        <p:origin x="1162" y="5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6AE40-8DC1-4615-8643-9313F59D98C4}" type="datetimeFigureOut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E75E63-DB19-4BF7-92B2-5CFCB17A3D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9606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9434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9652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999811"/>
          </a:xfrm>
        </p:spPr>
        <p:txBody>
          <a:bodyPr/>
          <a:lstStyle/>
          <a:p>
            <a:pPr marL="252000" indent="-252000" algn="l"/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교수지도안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]</a:t>
            </a:r>
          </a:p>
          <a:p>
            <a:pPr algn="l"/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2(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허위정보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가짜 뉴스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))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허위정보의 문제점을 이해하기 위한 활동입니다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SNU </a:t>
            </a: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팩트체크센터의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코로나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19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관련 허위 정보 팩트 체크 페이지를 살펴봅니다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자세히 살펴보면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코로나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19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관련 연구 결과를 모아둔 웹 페이지를 검증한 결과 대체로 사실이 아니었다는 것을 알 수 있습니다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대부분이 정보에 출처가 없거나 연구 정보를 편파적으로 인용했다고 밝혀졌습니다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 외에도 해당 사이트는 다양한 코로나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19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관련 허위 정보를 게시하였는데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초기에 코로나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19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가 우한에서 크게 유행하게 되면서 해당 지역 사람들에 대한 근거 없는 혐오를 하는 댓글 정보에 대한 팩트 체크 등도 제공하고 있습니다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이는 온라인상의 혐오가 가짜뉴스를 근거로 퍼질 수 있음을 보여주는 것입니다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이를 바탕으로 코로나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19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와 관련한 허위정보를 진짜라고 믿었던 경험이 있는지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허위라는 것을 어떻게 알게 되었는지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알고 난 후 기분이 어땠는지 활동지에 적어보고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함께 이야기 나누어 보도록 합니다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코로나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19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와 관련된 허위정보를 믿었던 적이 없다면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다른 이슈에 대한 허위정보를 믿었던 경험을 이야기해도 좋습니다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algn="l"/>
            <a:endParaRPr lang="en-US" altLang="ko-KR" sz="1200" b="0" i="0" u="none" strike="noStrike" kern="1200" baseline="0" dirty="0"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자료 출처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SNU </a:t>
            </a: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팩트체크센터</a:t>
            </a:r>
            <a:endParaRPr lang="ko-KR" altLang="en-US" sz="1200" b="0" i="0" u="none" strike="noStrike" kern="1200" baseline="0" dirty="0"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 https://factcheck.snu.ac.kr/v2/facts/2573</a:t>
            </a:r>
          </a:p>
          <a:p>
            <a:pPr algn="l"/>
            <a:endParaRPr lang="en-US" altLang="ko-KR" sz="1200" b="0" i="0" u="none" strike="noStrike" kern="1200" baseline="0" dirty="0"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활동지 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5]</a:t>
            </a:r>
            <a:endParaRPr lang="ko-KR" altLang="en-US" sz="1200" b="0" i="0" u="none" strike="noStrike" kern="1200" baseline="0" dirty="0"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10436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52000" indent="-252000" algn="l"/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교수지도안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]</a:t>
            </a:r>
          </a:p>
          <a:p>
            <a:pPr algn="l"/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2(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허위정보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가짜 뉴스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))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허위정보의 정확한 개념과 특성을 이해하는 활동입니다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가짜 뉴스 혹은 허위정보는 ‘허위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부정확 또는 오도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誤導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하는 정보로서 공공에 해를 끼칠 목적 내지 이윤을 목적으로 설계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제작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유포되는 </a:t>
            </a: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것’을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의미하며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뉴스의 오보에서부터 뉴스의 형태가 아닌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완전하게 허위로 작성된 </a:t>
            </a: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내용까지를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아우르는 개념입니다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허위정보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가짜 뉴스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에서 중요한 것은 유포입니다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사람들은 가장 먼저 뉴스를 공유하는 사람이 되어 주목을 받고 싶어 하기도 합니다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허위정보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가짜뉴스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는 사람들의 이런 성향을 이용하기 때문에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자극적인 내용이 많습니다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허위정보가 무엇인지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왜 빠른 속도로 널리 유포되는지를 이해하고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허위정보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가짜 뉴스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를 유포하고 싶은 마음이 들 때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사실 여부를 확인 해보는 것이 중요하다는 것을 이해할 수 있도록 합니다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b="0" i="0" u="none" strike="noStrike" kern="1200" baseline="0" dirty="0"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28592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5035397"/>
          </a:xfrm>
        </p:spPr>
        <p:txBody>
          <a:bodyPr/>
          <a:lstStyle/>
          <a:p>
            <a:pPr marL="252000" indent="-252000" algn="l"/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교수지도안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]</a:t>
            </a:r>
          </a:p>
          <a:p>
            <a:pPr algn="l"/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*활동 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2(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허위정보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가짜 뉴스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))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정보를 확인할 때 중점적으로 점검해야 할 내용을 알아보는 활동입니다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미디어를 이용하다가 어떤 정보를 보고 친구에게 공유하고 싶을 때나 내가 본 정보가 정확한지를 확인하려면 가장 먼저 해야 할 일이 무엇인지 생각해봅니다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허위정보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가짜뉴스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의 판별을 위한 확인 사항은 보통 다음과 같습니다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lvl="1" indent="-252000" algn="l">
              <a:spcBef>
                <a:spcPts val="0"/>
              </a:spcBef>
            </a:pP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      1)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기본적 확인 사항 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 </a:t>
            </a:r>
            <a:r>
              <a:rPr lang="en-US" altLang="ko-KR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url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날짜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쓴 사람 이름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다른 사이트에서도 볼 수 있었는지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유사 정보를 검색하였을 때 어떤 것이 검색되는지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정보 출처를 들어본 적이 있는지 등</a:t>
            </a:r>
            <a:b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</a:b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2)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내용의 확인 사항 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자극적인 내용인지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다른 관점을 고려하는 것으로 보이는지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주장인지 의견인지 사실인지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사실이라고 제시한 근거는 어떤 것이 있는지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지금 그 근거를 확인하여 볼 수 있는지 등</a:t>
            </a:r>
            <a:b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</a:b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3)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외견적 확인 사항 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정보의 일부만 제시되었는지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전체가 제시되었는지 등</a:t>
            </a:r>
            <a:endParaRPr lang="en-US" altLang="ko-KR" sz="1200" b="0" i="0" u="none" strike="noStrike" kern="1200" baseline="0" dirty="0"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제시된 허위정보 판별 가이드를 함께 읽고 이러한 가이드라인이 왜 필요한지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앞으로 정보를 확인할 때 어떤 점을 중점적으로 점검해야 할지에 대해 </a:t>
            </a: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모둠별로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이야기 나누고 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3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가지를 정해봅니다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학생들이 ‘스무고개로 넘는 허위정보 판별 </a:t>
            </a: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가이드’를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어렵게 느낄 경우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다른 예시를 통해 허위정보의 판별을 위해서는 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(1)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정보의 출처가 믿을 만한지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(2)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근거가 정확 한지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(3)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다른 사이트에서도 해당 정보를 확인할 수 있는지 등을 여러 번 확인해야 한다는 것을 설명합니다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허위정보를 접근하게 되는 통로로 페이스북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유튜브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트위치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등 우리가 자주 사용하는 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SNS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가 꼽히고 있습니다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SNS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를 통해서 정보를 접하게 될 때에는 다양한 출처를 찾아보고 검색을 통해 정보의 진위를 판별하려고 노력해야 합니다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algn="l"/>
            <a:endParaRPr lang="en-US" altLang="ko-KR" sz="1200" b="0" i="0" u="none" strike="noStrike" kern="1200" baseline="0" dirty="0"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자료 출처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한국언론진흥재단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(2018), 20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대를 위한 미디어 </a:t>
            </a: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리터러시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실천 매뉴얼</a:t>
            </a:r>
          </a:p>
          <a:p>
            <a:pPr algn="l"/>
            <a:endParaRPr lang="en-US" altLang="ko-KR" sz="1200" b="0" i="0" u="none" strike="noStrike" kern="1200" baseline="0" dirty="0"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활동지 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6]</a:t>
            </a:r>
            <a:endParaRPr lang="ko-KR" altLang="en-US" sz="1200" b="0" i="0" u="none" strike="noStrike" kern="1200" baseline="0" dirty="0"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9152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59637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52000" indent="-252000" algn="l"/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교수지도안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]</a:t>
            </a:r>
          </a:p>
          <a:p>
            <a:pPr algn="l"/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수업 마무리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허위정보 판별하기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우리만의 허위정보 판별 가이드를 활용하여 허위정보를 판별해보는 활동입니다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모둠별로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인터넷에서 신문기사를 하나 찾아 읽고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우리만의 허위정보 판별 가이드를 이용하여 허위정보인지 판별해 보도록 합니다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앞으로 미디어를 이용하며 접하게 되는 정보를 비판적으로 판단할 수 있어야 함을 강조하며 수업을 마무리합니다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b="0" i="0" u="none" strike="noStrike" kern="1200" baseline="0" dirty="0"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08446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3251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6917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52000" indent="-252000"/>
            <a:r>
              <a:rPr lang="en-US" altLang="ko-KR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[</a:t>
            </a:r>
            <a:r>
              <a: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학습목표</a:t>
            </a:r>
            <a:r>
              <a:rPr lang="en-US" altLang="ko-KR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]</a:t>
            </a:r>
          </a:p>
          <a:p>
            <a:pPr marL="252000" indent="-252000"/>
            <a:r>
              <a:rPr lang="en-US" altLang="ko-KR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1. </a:t>
            </a:r>
            <a:r>
              <a: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추천 알고리즘과 필터버블의 특성과 문제점을 설명할 수 있다</a:t>
            </a:r>
            <a:r>
              <a:rPr lang="en-US" altLang="ko-KR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 marL="252000" indent="-252000"/>
            <a:r>
              <a:rPr lang="en-US" altLang="ko-KR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2. </a:t>
            </a:r>
            <a:r>
              <a: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허위 정보</a:t>
            </a:r>
            <a:r>
              <a:rPr lang="en-US" altLang="ko-KR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가짜뉴스</a:t>
            </a:r>
            <a:r>
              <a:rPr lang="en-US" altLang="ko-KR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r>
              <a: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유포의 특성과 문제점을 설명할 수 있다</a:t>
            </a:r>
            <a:r>
              <a:rPr lang="en-US" altLang="ko-KR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 marL="252000" indent="-252000"/>
            <a:r>
              <a:rPr lang="en-US" altLang="ko-KR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3. </a:t>
            </a:r>
            <a:r>
              <a: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미디어 속 정보를 비판적으로 활용할 수 있다</a:t>
            </a:r>
            <a:r>
              <a:rPr lang="en-US" altLang="ko-KR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3939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8000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교수지도안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]</a:t>
            </a:r>
          </a:p>
          <a:p>
            <a:pPr algn="l"/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* 수업열기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내가 좋아하는 미디어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좋아하는 미디어 콘텐츠에 대해 이야기 나누며 서로에 대해 알아보는 활동입니다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평소에 즐겨보는 미디어 콘텐츠는 무엇인지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어떤 성격과 특성이 있는지 정리해보고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내가 즐겨보는 콘텐츠들의 공통점을 이야기해봅니다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우리가 모르는 사이에 특정한 미디어 콘텐츠만을 접하고 있는 것은 아닌지 생각해 보는 기회를 가져봅니다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 algn="l"/>
            <a:endParaRPr lang="en-US" altLang="ko-KR" sz="1200" b="0" i="0" u="none" strike="noStrike" baseline="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l"/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활동지 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1]</a:t>
            </a:r>
            <a:endParaRPr lang="ko-KR" altLang="en-US" sz="12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7205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0658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52000" indent="-252000" algn="l"/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교수지도안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]</a:t>
            </a:r>
          </a:p>
          <a:p>
            <a:pPr marL="252000" indent="-252000" algn="l"/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* 활동 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1(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필터버블 터트리기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추천 알고리즘에 대해 이해하는 활동입니다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미디어 환경에서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내가 좋아하는 미디어만 선택해서 보게 만드는 기술적 요인이 바로 추천 알고리즘입니다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인공지능이 내가 보는 것과 유사한 것을 자동으로 추천해주는 것입니다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추천 알고리즘은 편리한 점도 있지만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나와 의견이 다른 내용이나 다른 사람들을 접하기 어렵게 만드는 결과를 낳기도 합니다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또한 내가 좋아하는 것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내 의견과 일치하는 것만 보고 듣고 읽게 되면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정보를 편식하는 현상이 일어날 수 있다는 것을 설명해줍니다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페이스북에서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어떤 것을 보고 나서 페이스북 광고가 모두 관련 상품으로만 제시되었거나 유튜브에서 특정 채널을 보고 나니 유사한 </a:t>
            </a:r>
            <a:r>
              <a:rPr lang="ko-KR" altLang="en-US" sz="1200" b="0" i="0" u="none" strike="noStrike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유튜버가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추천되는 경험 등 추천 알고리즘과 관련된 경험을 나누어 보고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이러한 추천 알고리즘의 장점과 단점에는 어떤 것들이 있을지 생각해봅니다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 marL="252000" indent="-252000" algn="l"/>
            <a:endParaRPr lang="en-US" altLang="ko-KR" sz="1200" b="0" i="0" u="none" strike="noStrike" baseline="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52000" indent="-252000" algn="l"/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활동지 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2]</a:t>
            </a:r>
            <a:endParaRPr lang="ko-KR" altLang="en-US" sz="12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1846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4357860"/>
          </a:xfrm>
        </p:spPr>
        <p:txBody>
          <a:bodyPr/>
          <a:lstStyle/>
          <a:p>
            <a:pPr marL="252000" indent="-252000" algn="l"/>
            <a:r>
              <a:rPr lang="en-US" altLang="ko-KR" dirty="0"/>
              <a:t> 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교수지도안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]</a:t>
            </a:r>
          </a:p>
          <a:p>
            <a:pPr algn="l"/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1(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필터버블 터트리기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필터버블에 대한 이해를 돕는 활동입니다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필터버블은 인터넷 정보제공자가 이용자에 맞추어 필터링한 정보를 이용자에게 제공함으로써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이용자가 이미 필터링한 정보만을 접하게 하는 것을 의미합니다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즉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추천 알고리즘에 의해 우리가 좋아하는 정보만 계속해서 보게 된다면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다른 정보나 다른 관점에 대해서는 알지 못한 채로 자신의 생각만 고집하게 될 수 있다는 </a:t>
            </a: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의미이기도합니다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필터버블의 핵심은 추천 알고리즘에 따라 우리가 좋아하는 것이 결정될 수 있다는 것입니다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필터버블은 추천 알고리즘의 문제이며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 알고리즘이 수익을 극대화하기 위해서 만들어지는 것이라는 점에서 비판적 사고가 필요합니다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예를 들어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유튜브의 추천 알고리즘은 막대한 수익을 얻기 위해 영상을 보는 사람들이 더 오래 유튜브에 머무르도록 하는 수단으로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내가 본 것과 유사한 콘텐츠를 계속 추천합니다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우리 스스로가 필터버블을 경계하면서 미디어를 소비하지 않으면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미디어가 제시하는 대로 보고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듣고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읽으면서 그 내용대로만 생각하게 될 수 있다는 것을 설명합니다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학생들의 취향과 의견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생각을 계속 수집하여 유사한 정보들을 추천하는 알고리즘의 문제점에 대해 생각해보도록 합니다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algn="l"/>
            <a:endParaRPr lang="en-US" altLang="ko-KR" sz="1200" b="0" i="0" u="none" strike="noStrike" kern="1200" baseline="0" dirty="0"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자료 출처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‘</a:t>
            </a: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필터버블’에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갇히는 </a:t>
            </a: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디디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(SBS SDF, 2019.8.15.)</a:t>
            </a: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 https://youtu.be/c-1so6kU1_g</a:t>
            </a:r>
          </a:p>
          <a:p>
            <a:pPr algn="l"/>
            <a:endParaRPr lang="en-US" altLang="ko-KR" sz="1200" b="0" i="0" u="none" strike="noStrike" kern="1200" baseline="0" dirty="0"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활동지 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3]</a:t>
            </a:r>
            <a:endParaRPr lang="ko-KR" altLang="en-US" sz="1200" b="0" i="0" u="none" strike="noStrike" kern="1200" baseline="0" dirty="0"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5277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52000" indent="-252000" algn="l"/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교수지도안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]</a:t>
            </a:r>
          </a:p>
          <a:p>
            <a:pPr algn="l"/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1(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필터버블 터트리기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필터버블의 문제점을 이해하기 위한 활동입니다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미디어 환경에서는 정보가 너무 많기 때문에 많은 정보를 일일이 접하고 판단하여 수용하기가 어렵습니다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따라서 사람들은 나름대로 편리하게 정보를 습득하는 방식을 구성하여 활용하게 되는데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SNS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가 이러한 정보 습득의 대표적인 공간입니다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대부분의 사람들은 비슷한 생각을 하는 사람들과 친구를 맺고 관계를 형성합니다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나와 비슷한 의견을 계속 공유하면서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다른 의견이 배제되기 쉽습니다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심지어 다른 의견이 없다는 것으로 극단적인 분화가 되는 일이 생길 수도 있는데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이를 의견 극화라고 합니다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내가 보는 것이 어떤 의미인지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특정한 방향으로 생각이 유도되지 않는지 생각해보고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나와 비슷한 의견만 지속적으로 접하게 되면 어떤 일이 생길지 함께 이야기 </a:t>
            </a: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나누어봅니다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필터버블은 ‘생각의 </a:t>
            </a: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감옥’이라고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표현되기도 합니다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필터버블에서 벗어나기 위해 비판적 사고의 중요성에 대해서 계속 강조할 필요가 있습니다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algn="l"/>
            <a:endParaRPr lang="en-US" altLang="ko-KR" sz="1200" b="0" i="0" u="none" strike="noStrike" kern="1200" baseline="0" dirty="0"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활동지 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4]</a:t>
            </a:r>
            <a:endParaRPr lang="ko-KR" altLang="en-US" sz="1200" b="0" i="0" u="none" strike="noStrike" kern="1200" baseline="0" dirty="0"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2942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기본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EC6D188-C10C-4AE8-82C6-883490937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9B7CD-FF78-440E-A66A-0D31D8D47113}" type="datetime1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F86D970-7423-479D-9709-100FE5DC4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0927917-3700-4101-A8E9-952CE7E7C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4731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관련 성취기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EC6D188-C10C-4AE8-82C6-883490937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9B7CD-FF78-440E-A66A-0D31D8D47113}" type="datetime1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F86D970-7423-479D-9709-100FE5DC4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0927917-3700-4101-A8E9-952CE7E7C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F177BFD-0945-4BD4-A79A-9C4B017BCF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69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수업열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AB82A93-03E6-49B4-8775-92343376FF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4399EE2-9CCD-42CE-B9E4-278A84A511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4460" y="361937"/>
            <a:ext cx="981458" cy="2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21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활동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546C7248-31BE-457F-A1EC-949B16B9C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C873202-E077-4505-BCF8-906AE1D9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F102D5D4-C15D-4901-8E8C-DEF237FFE8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4460" y="361937"/>
            <a:ext cx="981458" cy="2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70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활동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928F12EF-7264-4E21-9008-C950DCA2D5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4362351-C8E2-4852-83E1-166D5D469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53562D9-0BDF-4E89-AAD2-261E830420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4460" y="361937"/>
            <a:ext cx="981458" cy="2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62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활동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A3D355A7-79AF-47E0-9BFF-E00ADCFAD4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8AC9190-5E76-414C-96C9-8C5F602FE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1CDBB6FE-0143-4305-832F-D515122C6A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4460" y="361937"/>
            <a:ext cx="981458" cy="2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34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수업 마무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84D8B70-663A-4AA7-9F1B-384D31134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4B916A2-10FD-4D27-ADD0-77C90E31B2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4460" y="361937"/>
            <a:ext cx="981458" cy="286513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2F0F5164-112D-4B43-896F-BF885101E9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50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참고 및 추가활동 자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F1E667C-94A5-400D-9840-BD3A1DCD2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5D9F9EC4-4C5E-4572-AD3D-E5E46B2C64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81ADAD02-CF79-47CC-BA0A-DC43374B95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88" y="2810906"/>
            <a:ext cx="8065024" cy="282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15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E851-F80A-43E7-8D12-E82B9B427BA4}" type="datetime1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19312" y="6428071"/>
            <a:ext cx="20574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EE7C77EB-9EBE-48E7-9A58-6125A458D1D7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0974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0" r:id="rId2"/>
    <p:sldLayoutId id="2147483662" r:id="rId3"/>
    <p:sldLayoutId id="2147483664" r:id="rId4"/>
    <p:sldLayoutId id="2147483665" r:id="rId5"/>
    <p:sldLayoutId id="2147483666" r:id="rId6"/>
    <p:sldLayoutId id="2147483668" r:id="rId7"/>
    <p:sldLayoutId id="2147483669" r:id="rId8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c-1so6kU1_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F62DF98-CBCB-41CA-AB86-018BD3CC4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571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F5184A7-F3D3-4035-97D3-887AC08BE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2" y="1668776"/>
            <a:ext cx="7360935" cy="3520447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10</a:t>
            </a:fld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CD70C0-7089-41A0-A5D4-D042FD702F24}"/>
              </a:ext>
            </a:extLst>
          </p:cNvPr>
          <p:cNvSpPr txBox="1"/>
          <p:nvPr/>
        </p:nvSpPr>
        <p:spPr>
          <a:xfrm>
            <a:off x="1729140" y="2537890"/>
            <a:ext cx="5685718" cy="163121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ko-KR" altLang="en-US" sz="5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허위정보</a:t>
            </a:r>
          </a:p>
          <a:p>
            <a:pPr algn="ctr"/>
            <a:r>
              <a:rPr lang="en-US" altLang="ko-KR" sz="5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5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가짜 뉴스</a:t>
            </a:r>
            <a:r>
              <a:rPr lang="en-US" altLang="ko-KR" sz="5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lang="ko-KR" altLang="en-US" sz="50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2021539-998D-4CD9-A8CF-1146B2542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09" y="3940219"/>
            <a:ext cx="1639827" cy="18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257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11</a:t>
            </a:fld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D62EB3-1C91-4169-8B83-1BB39798FCB4}"/>
              </a:ext>
            </a:extLst>
          </p:cNvPr>
          <p:cNvSpPr txBox="1"/>
          <p:nvPr/>
        </p:nvSpPr>
        <p:spPr>
          <a:xfrm>
            <a:off x="1509592" y="379867"/>
            <a:ext cx="1980029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허위정보</a:t>
            </a:r>
            <a:r>
              <a:rPr lang="en-US" altLang="ko-KR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가짜 뉴스</a:t>
            </a:r>
            <a:r>
              <a:rPr lang="en-US" altLang="ko-KR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lang="ko-KR" altLang="en-US" sz="17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5E821B-7FA9-4732-AAAD-E3F6D5A7FED7}"/>
              </a:ext>
            </a:extLst>
          </p:cNvPr>
          <p:cNvSpPr txBox="1"/>
          <p:nvPr/>
        </p:nvSpPr>
        <p:spPr>
          <a:xfrm>
            <a:off x="1585552" y="1147656"/>
            <a:ext cx="5654112" cy="95539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허위정보</a:t>
            </a:r>
            <a:r>
              <a:rPr lang="en-US" altLang="ko-KR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가짜 뉴스</a:t>
            </a:r>
            <a:r>
              <a:rPr lang="en-US" altLang="ko-KR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r>
              <a:rPr lang="ko-KR" altLang="en-US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를 진짜라고 믿었던</a:t>
            </a:r>
          </a:p>
          <a:p>
            <a:pPr algn="ctr">
              <a:lnSpc>
                <a:spcPts val="3400"/>
              </a:lnSpc>
            </a:pPr>
            <a:r>
              <a:rPr lang="ko-KR" altLang="en-US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경험이 있나요</a:t>
            </a:r>
            <a:r>
              <a:rPr lang="en-US" altLang="ko-KR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6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ADC2B539-B78E-457C-A836-197FA396B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141" y="1128212"/>
            <a:ext cx="972314" cy="8534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8FB15C-7BC3-4A61-ACC3-8B75EED8C55F}"/>
              </a:ext>
            </a:extLst>
          </p:cNvPr>
          <p:cNvSpPr txBox="1"/>
          <p:nvPr/>
        </p:nvSpPr>
        <p:spPr>
          <a:xfrm>
            <a:off x="7851577" y="1186234"/>
            <a:ext cx="665567" cy="70724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ko-KR" altLang="en-US" sz="14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활동지</a:t>
            </a:r>
            <a:b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</a:t>
            </a:r>
            <a:endParaRPr lang="ko-KR" altLang="en-US" sz="14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9A641E1-6122-498A-95D0-35C2E6CB79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036" y="2783328"/>
            <a:ext cx="1947676" cy="1801372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F84F1C55-1A3D-4F42-9C63-9FD5AD023C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14" y="2335272"/>
            <a:ext cx="5352299" cy="26974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99BE661-3D81-4DA7-9FE1-FA47354C45D2}"/>
              </a:ext>
            </a:extLst>
          </p:cNvPr>
          <p:cNvSpPr txBox="1"/>
          <p:nvPr/>
        </p:nvSpPr>
        <p:spPr>
          <a:xfrm>
            <a:off x="1248812" y="5315058"/>
            <a:ext cx="6898043" cy="51937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거짓이라는 것을 알게 된 후 어떤 생각이 들었나요</a:t>
            </a:r>
            <a:r>
              <a:rPr lang="en-US" altLang="ko-KR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6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FE1EDDD6-C0A0-4C0C-ABE9-823F6DCB83DC}"/>
              </a:ext>
            </a:extLst>
          </p:cNvPr>
          <p:cNvSpPr/>
          <p:nvPr/>
        </p:nvSpPr>
        <p:spPr>
          <a:xfrm>
            <a:off x="4290060" y="6125234"/>
            <a:ext cx="4467395" cy="282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&lt;SNU 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팩트 체크 센터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&gt;, https://factcheck.snu.ac.kr/v2/facts/2573</a:t>
            </a:r>
            <a:endParaRPr lang="ko-KR" altLang="en-US" sz="900" dirty="0">
              <a:solidFill>
                <a:srgbClr val="000000"/>
              </a:solidFill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04157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12</a:t>
            </a:fld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D62EB3-1C91-4169-8B83-1BB39798FCB4}"/>
              </a:ext>
            </a:extLst>
          </p:cNvPr>
          <p:cNvSpPr txBox="1"/>
          <p:nvPr/>
        </p:nvSpPr>
        <p:spPr>
          <a:xfrm>
            <a:off x="1509592" y="379867"/>
            <a:ext cx="1980029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허위정보</a:t>
            </a:r>
            <a:r>
              <a:rPr lang="en-US" altLang="ko-KR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가짜 뉴스</a:t>
            </a:r>
            <a:r>
              <a:rPr lang="en-US" altLang="ko-KR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lang="ko-KR" altLang="en-US" sz="17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A15920F1-D7B6-4269-AB7F-DF92C6328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43" y="1455329"/>
            <a:ext cx="6166117" cy="323393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0F6D46F4-57B4-451A-9E2A-176D85381E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506" y="4166220"/>
            <a:ext cx="3374143" cy="154838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588FB09-2EA9-403E-B359-1C653A0DC6F2}"/>
              </a:ext>
            </a:extLst>
          </p:cNvPr>
          <p:cNvSpPr txBox="1"/>
          <p:nvPr/>
        </p:nvSpPr>
        <p:spPr>
          <a:xfrm>
            <a:off x="2892693" y="2382454"/>
            <a:ext cx="3358613" cy="53476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3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허위정보</a:t>
            </a:r>
            <a:r>
              <a:rPr lang="en-US" altLang="ko-KR" sz="3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3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가짜 뉴스</a:t>
            </a:r>
            <a:r>
              <a:rPr lang="en-US" altLang="ko-KR" sz="3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lang="ko-KR" altLang="en-US" sz="30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72B65F-77C5-4798-AC94-61255C16C58D}"/>
              </a:ext>
            </a:extLst>
          </p:cNvPr>
          <p:cNvSpPr txBox="1"/>
          <p:nvPr/>
        </p:nvSpPr>
        <p:spPr>
          <a:xfrm>
            <a:off x="2114762" y="3163999"/>
            <a:ext cx="5107487" cy="108234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ko-KR" altLang="en-US" sz="19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허위</a:t>
            </a:r>
            <a:r>
              <a:rPr lang="en-US" altLang="ko-KR" sz="19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9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부정확 또는 오도</a:t>
            </a:r>
            <a:r>
              <a:rPr lang="en-US" altLang="ko-KR" sz="19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9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誤導</a:t>
            </a:r>
            <a:r>
              <a:rPr lang="en-US" altLang="ko-KR" sz="19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r>
              <a:rPr lang="ko-KR" altLang="en-US" sz="19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하는 정보로서 공공에</a:t>
            </a:r>
          </a:p>
          <a:p>
            <a:pPr algn="ctr">
              <a:lnSpc>
                <a:spcPts val="2600"/>
              </a:lnSpc>
            </a:pPr>
            <a:r>
              <a:rPr lang="ko-KR" altLang="en-US" sz="19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해를 끼칠 목적 내지 이윤을 목적으로 설계</a:t>
            </a:r>
            <a:r>
              <a:rPr lang="en-US" altLang="ko-KR" sz="19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</a:t>
            </a:r>
          </a:p>
          <a:p>
            <a:pPr algn="ctr">
              <a:lnSpc>
                <a:spcPts val="2600"/>
              </a:lnSpc>
            </a:pPr>
            <a:r>
              <a:rPr lang="ko-KR" altLang="en-US" sz="19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제작</a:t>
            </a:r>
            <a:r>
              <a:rPr lang="en-US" altLang="ko-KR" sz="19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9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유포되는 것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15841E-F49B-4688-947A-87D6C7CD7D40}"/>
              </a:ext>
            </a:extLst>
          </p:cNvPr>
          <p:cNvSpPr txBox="1"/>
          <p:nvPr/>
        </p:nvSpPr>
        <p:spPr>
          <a:xfrm>
            <a:off x="4730044" y="5039669"/>
            <a:ext cx="3337772" cy="51167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허위정보는 왜 퍼질까요</a:t>
            </a:r>
            <a:r>
              <a:rPr lang="en-US" altLang="ko-KR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4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DD5DE45-03F4-48A8-9021-AE53F4A5E9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06" y="3284600"/>
            <a:ext cx="2063500" cy="213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29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13</a:t>
            </a:fld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D62EB3-1C91-4169-8B83-1BB39798FCB4}"/>
              </a:ext>
            </a:extLst>
          </p:cNvPr>
          <p:cNvSpPr txBox="1"/>
          <p:nvPr/>
        </p:nvSpPr>
        <p:spPr>
          <a:xfrm>
            <a:off x="1509592" y="379867"/>
            <a:ext cx="1980029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허위정보</a:t>
            </a:r>
            <a:r>
              <a:rPr lang="en-US" altLang="ko-KR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가짜 뉴스</a:t>
            </a:r>
            <a:r>
              <a:rPr lang="en-US" altLang="ko-KR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lang="ko-KR" altLang="en-US" sz="17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5E821B-7FA9-4732-AAAD-E3F6D5A7FED7}"/>
              </a:ext>
            </a:extLst>
          </p:cNvPr>
          <p:cNvSpPr txBox="1"/>
          <p:nvPr/>
        </p:nvSpPr>
        <p:spPr>
          <a:xfrm>
            <a:off x="1509592" y="950634"/>
            <a:ext cx="3711272" cy="5283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28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허위정보를 판별하려면</a:t>
            </a:r>
            <a:r>
              <a:rPr lang="en-US" altLang="ko-KR" sz="28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8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ADC2B539-B78E-457C-A836-197FA396B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141" y="974855"/>
            <a:ext cx="972314" cy="8534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8FB15C-7BC3-4A61-ACC3-8B75EED8C55F}"/>
              </a:ext>
            </a:extLst>
          </p:cNvPr>
          <p:cNvSpPr txBox="1"/>
          <p:nvPr/>
        </p:nvSpPr>
        <p:spPr>
          <a:xfrm>
            <a:off x="7851577" y="1032877"/>
            <a:ext cx="665567" cy="70724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ko-KR" altLang="en-US" sz="14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활동지</a:t>
            </a:r>
            <a:b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6</a:t>
            </a:r>
            <a:endParaRPr lang="ko-KR" altLang="en-US" sz="14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FE1EDDD6-C0A0-4C0C-ABE9-823F6DCB83DC}"/>
              </a:ext>
            </a:extLst>
          </p:cNvPr>
          <p:cNvSpPr/>
          <p:nvPr/>
        </p:nvSpPr>
        <p:spPr>
          <a:xfrm>
            <a:off x="4854576" y="6167633"/>
            <a:ext cx="3902880" cy="280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&lt;20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대를 위한 미디어 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리터러시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실천 매뉴얼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한국언론진흥재단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2018)</a:t>
            </a:r>
            <a:endParaRPr lang="ko-KR" altLang="en-US" sz="900" dirty="0">
              <a:solidFill>
                <a:srgbClr val="000000"/>
              </a:solidFill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D8A7DFB-7539-4999-B389-71F012856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803" y="2412143"/>
            <a:ext cx="2688341" cy="23469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A44DDC7-0B9B-4656-9448-B41866EF33B7}"/>
              </a:ext>
            </a:extLst>
          </p:cNvPr>
          <p:cNvSpPr txBox="1"/>
          <p:nvPr/>
        </p:nvSpPr>
        <p:spPr>
          <a:xfrm>
            <a:off x="6702146" y="2861216"/>
            <a:ext cx="872355" cy="70788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판별</a:t>
            </a:r>
            <a:endParaRPr lang="en-US" altLang="ko-KR" sz="20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가이드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F635EB-1093-41CA-B047-D5377C609E9A}"/>
              </a:ext>
            </a:extLst>
          </p:cNvPr>
          <p:cNvSpPr txBox="1"/>
          <p:nvPr/>
        </p:nvSpPr>
        <p:spPr>
          <a:xfrm>
            <a:off x="5518303" y="4882997"/>
            <a:ext cx="3127779" cy="84253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우리만의 허위정보</a:t>
            </a:r>
          </a:p>
          <a:p>
            <a:pPr algn="ctr">
              <a:lnSpc>
                <a:spcPts val="3000"/>
              </a:lnSpc>
            </a:pPr>
            <a:r>
              <a: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판별 가이드를 만들어봅시다</a:t>
            </a:r>
            <a:r>
              <a: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20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620813C-C3B1-4E11-98A4-4A916D36CE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45" y="1620760"/>
            <a:ext cx="4337313" cy="447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33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EF3EFC6-DCE4-4A99-83BF-DC6AD478B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14</a:t>
            </a:fld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03B21E0-6156-4026-BFC8-275977202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2" y="1668776"/>
            <a:ext cx="7360935" cy="35204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C3119D-43E1-4705-BF48-DDB1971A35C8}"/>
              </a:ext>
            </a:extLst>
          </p:cNvPr>
          <p:cNvSpPr txBox="1"/>
          <p:nvPr/>
        </p:nvSpPr>
        <p:spPr>
          <a:xfrm>
            <a:off x="1729140" y="2922611"/>
            <a:ext cx="5685718" cy="86177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ko-KR" altLang="en-US" sz="5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허위정보 판별하기</a:t>
            </a:r>
          </a:p>
        </p:txBody>
      </p:sp>
      <p:sp>
        <p:nvSpPr>
          <p:cNvPr id="6" name="슬라이드 번호 개체 틀 1">
            <a:extLst>
              <a:ext uri="{FF2B5EF4-FFF2-40B4-BE49-F238E27FC236}">
                <a16:creationId xmlns:a16="http://schemas.microsoft.com/office/drawing/2014/main" id="{8A96A8F5-7EC3-4E04-A854-F4261E2E7E70}"/>
              </a:ext>
            </a:extLst>
          </p:cNvPr>
          <p:cNvSpPr txBox="1">
            <a:spLocks/>
          </p:cNvSpPr>
          <p:nvPr/>
        </p:nvSpPr>
        <p:spPr>
          <a:xfrm>
            <a:off x="6619312" y="6428071"/>
            <a:ext cx="20574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7C77EB-9EBE-48E7-9A58-6125A458D1D7}" type="slidenum">
              <a:rPr lang="ko-KR" altLang="en-US" smtClean="0"/>
              <a:pPr/>
              <a:t>14</a:t>
            </a:fld>
            <a:endParaRPr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092D5CD-B9B1-43E0-8F80-3406CF1140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09" y="3940219"/>
            <a:ext cx="1639827" cy="18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77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EF3EFC6-DCE4-4A99-83BF-DC6AD478B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15</a:t>
            </a:fld>
            <a:endParaRPr lang="ko-KR" altLang="en-US"/>
          </a:p>
        </p:txBody>
      </p:sp>
      <p:sp>
        <p:nvSpPr>
          <p:cNvPr id="6" name="슬라이드 번호 개체 틀 1">
            <a:extLst>
              <a:ext uri="{FF2B5EF4-FFF2-40B4-BE49-F238E27FC236}">
                <a16:creationId xmlns:a16="http://schemas.microsoft.com/office/drawing/2014/main" id="{8A96A8F5-7EC3-4E04-A854-F4261E2E7E70}"/>
              </a:ext>
            </a:extLst>
          </p:cNvPr>
          <p:cNvSpPr txBox="1">
            <a:spLocks/>
          </p:cNvSpPr>
          <p:nvPr/>
        </p:nvSpPr>
        <p:spPr>
          <a:xfrm>
            <a:off x="6619312" y="6428071"/>
            <a:ext cx="20574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7C77EB-9EBE-48E7-9A58-6125A458D1D7}" type="slidenum">
              <a:rPr lang="ko-KR" altLang="en-US" smtClean="0"/>
              <a:pPr/>
              <a:t>15</a:t>
            </a:fld>
            <a:endParaRPr lang="ko-KR" alt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2C38B90-9755-4AD9-812F-B73FC4F0F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44" y="1592128"/>
            <a:ext cx="7278639" cy="44287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3F1B02-32E8-4232-91D5-281EA37768CB}"/>
              </a:ext>
            </a:extLst>
          </p:cNvPr>
          <p:cNvSpPr txBox="1"/>
          <p:nvPr/>
        </p:nvSpPr>
        <p:spPr>
          <a:xfrm>
            <a:off x="2429910" y="1982120"/>
            <a:ext cx="4938517" cy="116955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ko-KR" altLang="en-US" sz="3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우리만의 허위정보</a:t>
            </a:r>
          </a:p>
          <a:p>
            <a:pPr algn="ctr">
              <a:lnSpc>
                <a:spcPts val="4200"/>
              </a:lnSpc>
            </a:pPr>
            <a:r>
              <a:rPr lang="ko-KR" altLang="en-US" sz="3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판별 가이드를 활용하여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622057-0D7D-4435-BE23-01379D8060E3}"/>
              </a:ext>
            </a:extLst>
          </p:cNvPr>
          <p:cNvSpPr txBox="1"/>
          <p:nvPr/>
        </p:nvSpPr>
        <p:spPr>
          <a:xfrm>
            <a:off x="3126196" y="3955334"/>
            <a:ext cx="4938517" cy="63094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ko-KR" altLang="en-US" sz="340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를</a:t>
            </a:r>
            <a:r>
              <a:rPr lang="ko-KR" altLang="en-US" sz="3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판별해봅시다</a:t>
            </a:r>
            <a:r>
              <a:rPr lang="en-US" altLang="ko-KR" sz="3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34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961288-9978-4E8C-82F2-593CC8F3639E}"/>
              </a:ext>
            </a:extLst>
          </p:cNvPr>
          <p:cNvSpPr txBox="1"/>
          <p:nvPr/>
        </p:nvSpPr>
        <p:spPr>
          <a:xfrm>
            <a:off x="1803207" y="370543"/>
            <a:ext cx="1784463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허위정보 판별하기</a:t>
            </a:r>
          </a:p>
        </p:txBody>
      </p:sp>
    </p:spTree>
    <p:extLst>
      <p:ext uri="{BB962C8B-B14F-4D97-AF65-F5344CB8AC3E}">
        <p14:creationId xmlns:p14="http://schemas.microsoft.com/office/powerpoint/2010/main" val="731645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0B5B3B-2F83-46D2-9E64-BC477DFDDDD5}"/>
              </a:ext>
            </a:extLst>
          </p:cNvPr>
          <p:cNvSpPr txBox="1"/>
          <p:nvPr/>
        </p:nvSpPr>
        <p:spPr>
          <a:xfrm>
            <a:off x="552089" y="1377646"/>
            <a:ext cx="3440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동영상 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달콤한 거짓말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지식채널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e, 2020) 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B435FA-9E43-4545-9A39-559AA8044206}"/>
              </a:ext>
            </a:extLst>
          </p:cNvPr>
          <p:cNvSpPr txBox="1"/>
          <p:nvPr/>
        </p:nvSpPr>
        <p:spPr>
          <a:xfrm>
            <a:off x="552089" y="1794106"/>
            <a:ext cx="5234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동영상 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필터 버블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동영상 플랫폼의 부작용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&gt;(EBS </a:t>
            </a:r>
            <a:r>
              <a:rPr lang="en-US" altLang="ko-KR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Clipbank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2020) 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B435FA-9E43-4545-9A39-559AA8044206}"/>
              </a:ext>
            </a:extLst>
          </p:cNvPr>
          <p:cNvSpPr txBox="1"/>
          <p:nvPr/>
        </p:nvSpPr>
        <p:spPr>
          <a:xfrm>
            <a:off x="552089" y="2210566"/>
            <a:ext cx="6528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동영상 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&lt;‘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콘텐츠 추천 알고리즘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’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과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‘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필터버블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’&gt;(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문화예술지식정보시스템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ACKIS, 2019)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D33C70FA-5D20-4EAA-9E73-8D14A2502AD8}"/>
              </a:ext>
            </a:extLst>
          </p:cNvPr>
          <p:cNvSpPr/>
          <p:nvPr/>
        </p:nvSpPr>
        <p:spPr>
          <a:xfrm>
            <a:off x="7493313" y="691098"/>
            <a:ext cx="12170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1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발행연도</a:t>
            </a:r>
            <a:r>
              <a:rPr lang="ko-KR" altLang="en-US" sz="1100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lang="en-US" altLang="ko-KR" sz="1100" dirty="0">
                <a:solidFill>
                  <a:prstClr val="black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2020</a:t>
            </a:r>
            <a:r>
              <a:rPr lang="ko-KR" altLang="en-US" sz="1100" dirty="0">
                <a:solidFill>
                  <a:prstClr val="black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년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10080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626F653-B91C-45E2-9B9F-032A8E942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20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6544DB92-8E81-48DD-B4E9-E896B17DBD84}"/>
              </a:ext>
            </a:extLst>
          </p:cNvPr>
          <p:cNvCxnSpPr>
            <a:cxnSpLocks/>
          </p:cNvCxnSpPr>
          <p:nvPr/>
        </p:nvCxnSpPr>
        <p:spPr>
          <a:xfrm>
            <a:off x="555515" y="1611516"/>
            <a:ext cx="80329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ABD970AE-5598-444E-959A-0FBAC1C801CC}"/>
              </a:ext>
            </a:extLst>
          </p:cNvPr>
          <p:cNvCxnSpPr>
            <a:cxnSpLocks/>
          </p:cNvCxnSpPr>
          <p:nvPr/>
        </p:nvCxnSpPr>
        <p:spPr>
          <a:xfrm>
            <a:off x="555515" y="6102035"/>
            <a:ext cx="80329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FD02839F-4F2F-4A3C-A7EA-B02B620C27D7}"/>
              </a:ext>
            </a:extLst>
          </p:cNvPr>
          <p:cNvCxnSpPr>
            <a:cxnSpLocks/>
          </p:cNvCxnSpPr>
          <p:nvPr/>
        </p:nvCxnSpPr>
        <p:spPr>
          <a:xfrm>
            <a:off x="555515" y="3023856"/>
            <a:ext cx="803297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5CA3A25D-7388-4815-8CD4-68F557A34A88}"/>
              </a:ext>
            </a:extLst>
          </p:cNvPr>
          <p:cNvCxnSpPr>
            <a:cxnSpLocks/>
          </p:cNvCxnSpPr>
          <p:nvPr/>
        </p:nvCxnSpPr>
        <p:spPr>
          <a:xfrm>
            <a:off x="555515" y="4562947"/>
            <a:ext cx="803297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B69FF2B-5C15-4322-BE4E-26A5D7E71505}"/>
              </a:ext>
            </a:extLst>
          </p:cNvPr>
          <p:cNvSpPr txBox="1"/>
          <p:nvPr/>
        </p:nvSpPr>
        <p:spPr>
          <a:xfrm>
            <a:off x="2082124" y="1891928"/>
            <a:ext cx="6152646" cy="8515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[9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국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01-12]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언어폭력의 문제점을 인식하고 상대를 배려하며 말하는 태도를 지닌다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</a:p>
          <a:p>
            <a:pPr>
              <a:lnSpc>
                <a:spcPts val="2000"/>
              </a:lnSpc>
            </a:pP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[9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국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02-07]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매체에 드러난 다양한 표현 방법과 의도를 평가하며 읽는다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</a:p>
          <a:p>
            <a:pPr>
              <a:lnSpc>
                <a:spcPts val="2000"/>
              </a:lnSpc>
            </a:pP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[9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국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03-10]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쓰기 윤리를 지키며 글을 쓰는 태도를 지닌다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E750EC-CF0D-48E8-AB1F-08A75F2893E2}"/>
              </a:ext>
            </a:extLst>
          </p:cNvPr>
          <p:cNvSpPr txBox="1"/>
          <p:nvPr/>
        </p:nvSpPr>
        <p:spPr>
          <a:xfrm>
            <a:off x="2082124" y="3239402"/>
            <a:ext cx="6566221" cy="1104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0" indent="-1080000">
              <a:lnSpc>
                <a:spcPts val="2000"/>
              </a:lnSpc>
            </a:pP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[9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일사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)01-03]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사회집단의 의미를 이해하고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사회집단에서 나타나는 차별과</a:t>
            </a:r>
          </a:p>
          <a:p>
            <a:pPr marL="734400" indent="720000">
              <a:lnSpc>
                <a:spcPts val="2000"/>
              </a:lnSpc>
            </a:pP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갈등의 사례와 이에 대한 해결방안을 탐구한다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</a:p>
          <a:p>
            <a:pPr marL="987425" indent="-987425">
              <a:lnSpc>
                <a:spcPts val="2000"/>
              </a:lnSpc>
            </a:pP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[9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일사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)06-02]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일상생활에서 인권이 침해되는 사례를 분석하고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국가기관에 의한</a:t>
            </a:r>
          </a:p>
          <a:p>
            <a:pPr marL="734400" indent="720000">
              <a:lnSpc>
                <a:spcPts val="2000"/>
              </a:lnSpc>
            </a:pP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구제 방법을 조사한다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A33806-8A4C-47DF-8214-3410A73315DB}"/>
              </a:ext>
            </a:extLst>
          </p:cNvPr>
          <p:cNvSpPr txBox="1"/>
          <p:nvPr/>
        </p:nvSpPr>
        <p:spPr>
          <a:xfrm>
            <a:off x="2082124" y="4906733"/>
            <a:ext cx="6868929" cy="847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7425" indent="-987425">
              <a:lnSpc>
                <a:spcPts val="2000"/>
              </a:lnSpc>
            </a:pP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[9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도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03-01]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인간 존엄성과 인권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양성평등이 보편적 가치임을 도덕적 맥락에서 이해하고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</a:t>
            </a:r>
          </a:p>
          <a:p>
            <a:pPr marL="489600" indent="486000">
              <a:lnSpc>
                <a:spcPts val="2000"/>
              </a:lnSpc>
            </a:pP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타인에 대한 사회적 편견을 통제하여 보편적 관점에서 모든 인간을 인권을 가진</a:t>
            </a:r>
          </a:p>
          <a:p>
            <a:pPr marL="489600" indent="486000">
              <a:lnSpc>
                <a:spcPts val="2000"/>
              </a:lnSpc>
            </a:pP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존재로서 공감하고 배려할 수 있다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42BDAB5-DEF8-438C-9FFF-5C6493DCC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14" y="1723325"/>
            <a:ext cx="926594" cy="118872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A76F9FE-9B32-45D8-818D-2A7AD10B99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14" y="4736606"/>
            <a:ext cx="926594" cy="119177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EA540A4-350C-4B1B-8144-36557CE6F1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14" y="3197515"/>
            <a:ext cx="926594" cy="119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54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F5184A7-F3D3-4035-97D3-887AC08BE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2" y="1668776"/>
            <a:ext cx="7360935" cy="3520447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4</a:t>
            </a:fld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0E281-46F0-4E68-9F0D-75C017CBA7FD}"/>
              </a:ext>
            </a:extLst>
          </p:cNvPr>
          <p:cNvSpPr txBox="1"/>
          <p:nvPr/>
        </p:nvSpPr>
        <p:spPr>
          <a:xfrm>
            <a:off x="2871053" y="2690336"/>
            <a:ext cx="3401893" cy="147732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ko-KR" altLang="en-US" sz="4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내가 좋아하는</a:t>
            </a:r>
          </a:p>
          <a:p>
            <a:pPr algn="ctr"/>
            <a:r>
              <a:rPr lang="ko-KR" altLang="en-US" sz="4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미디어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6119094-CDC9-4FB7-87F4-E9114E28FF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09" y="3940219"/>
            <a:ext cx="1639827" cy="18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60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23E9B4E-2881-48B2-A57A-A1C0B81B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5</a:t>
            </a:fld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003D05-9AEA-40C1-97C2-38BFD88A1E2F}"/>
              </a:ext>
            </a:extLst>
          </p:cNvPr>
          <p:cNvSpPr txBox="1"/>
          <p:nvPr/>
        </p:nvSpPr>
        <p:spPr>
          <a:xfrm>
            <a:off x="3171845" y="1776140"/>
            <a:ext cx="2509020" cy="146963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ko-KR" altLang="en-US" sz="2800" b="1" dirty="0">
                <a:solidFill>
                  <a:srgbClr val="00A7DB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내가 즐겨 보는</a:t>
            </a:r>
          </a:p>
          <a:p>
            <a:pPr algn="ctr">
              <a:lnSpc>
                <a:spcPts val="3600"/>
              </a:lnSpc>
            </a:pPr>
            <a:r>
              <a:rPr lang="ko-KR" altLang="en-US" sz="2800" b="1" dirty="0">
                <a:solidFill>
                  <a:srgbClr val="00A7DB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콘텐츠</a:t>
            </a:r>
            <a:r>
              <a:rPr lang="ko-KR" altLang="en-US" sz="28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대해</a:t>
            </a:r>
          </a:p>
          <a:p>
            <a:pPr algn="ctr">
              <a:lnSpc>
                <a:spcPts val="3600"/>
              </a:lnSpc>
            </a:pPr>
            <a:r>
              <a:rPr lang="ko-KR" altLang="en-US" sz="28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이야기해봅시다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3DE472-4312-4173-A28A-39BB81B1BA81}"/>
              </a:ext>
            </a:extLst>
          </p:cNvPr>
          <p:cNvSpPr txBox="1"/>
          <p:nvPr/>
        </p:nvSpPr>
        <p:spPr>
          <a:xfrm>
            <a:off x="1509592" y="379867"/>
            <a:ext cx="2026517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내가 좋아하는 미디어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6EB61554-644D-425D-862A-45F1F518A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141" y="1128212"/>
            <a:ext cx="972314" cy="85344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92A3FB9-4539-4E63-B721-E2BA088590AF}"/>
              </a:ext>
            </a:extLst>
          </p:cNvPr>
          <p:cNvSpPr txBox="1"/>
          <p:nvPr/>
        </p:nvSpPr>
        <p:spPr>
          <a:xfrm>
            <a:off x="7851577" y="1186234"/>
            <a:ext cx="665567" cy="70724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ko-KR" altLang="en-US" sz="14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활동지</a:t>
            </a:r>
            <a:b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</a:t>
            </a:r>
            <a:endParaRPr lang="ko-KR" altLang="en-US" sz="14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EC4B3CA5-6BA1-4CD6-B662-4135819F7D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62" y="1783076"/>
            <a:ext cx="1392939" cy="329184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8944C6A6-4092-4944-A239-50B92811D1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408" y="2151741"/>
            <a:ext cx="2139700" cy="2648717"/>
          </a:xfrm>
          <a:prstGeom prst="rect">
            <a:avLst/>
          </a:prstGeom>
        </p:spPr>
      </p:pic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95E227B3-0AD3-4CFD-9BE4-AA579C327EB5}"/>
              </a:ext>
            </a:extLst>
          </p:cNvPr>
          <p:cNvCxnSpPr/>
          <p:nvPr/>
        </p:nvCxnSpPr>
        <p:spPr>
          <a:xfrm>
            <a:off x="2432807" y="3428999"/>
            <a:ext cx="4186505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896A071-85FE-4ED4-8317-89FDEC6EA7BE}"/>
              </a:ext>
            </a:extLst>
          </p:cNvPr>
          <p:cNvSpPr txBox="1"/>
          <p:nvPr/>
        </p:nvSpPr>
        <p:spPr>
          <a:xfrm>
            <a:off x="2897998" y="3856610"/>
            <a:ext cx="3150221" cy="146963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ko-KR" altLang="en-US" sz="28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내가 즐겨 보는</a:t>
            </a:r>
          </a:p>
          <a:p>
            <a:pPr algn="ctr">
              <a:lnSpc>
                <a:spcPts val="3600"/>
              </a:lnSpc>
            </a:pPr>
            <a:r>
              <a:rPr lang="ko-KR" altLang="en-US" sz="28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콘텐츠들의 </a:t>
            </a:r>
            <a:r>
              <a:rPr lang="ko-KR" altLang="en-US" sz="2800" b="1" dirty="0">
                <a:solidFill>
                  <a:srgbClr val="00A7DB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공통점</a:t>
            </a:r>
            <a:r>
              <a:rPr lang="ko-KR" altLang="en-US" sz="28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은</a:t>
            </a:r>
          </a:p>
          <a:p>
            <a:pPr algn="ctr">
              <a:lnSpc>
                <a:spcPts val="3600"/>
              </a:lnSpc>
            </a:pPr>
            <a:r>
              <a:rPr lang="ko-KR" altLang="en-US" sz="28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무엇인가요</a:t>
            </a:r>
            <a:r>
              <a:rPr lang="en-US" altLang="ko-KR" sz="28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8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17536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6F10F6E-9CD2-4305-AA8C-6B568F594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6</a:t>
            </a:fld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35A2319-FE0D-4577-8F1B-BBC271443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2" y="1668776"/>
            <a:ext cx="7360935" cy="35204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85A1AA-5A96-4C40-85C3-34961683A1A9}"/>
              </a:ext>
            </a:extLst>
          </p:cNvPr>
          <p:cNvSpPr txBox="1"/>
          <p:nvPr/>
        </p:nvSpPr>
        <p:spPr>
          <a:xfrm>
            <a:off x="1729140" y="2922611"/>
            <a:ext cx="5685718" cy="86177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ko-KR" altLang="en-US" sz="5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필터버블 터트리기</a:t>
            </a:r>
          </a:p>
        </p:txBody>
      </p:sp>
      <p:sp>
        <p:nvSpPr>
          <p:cNvPr id="10" name="슬라이드 번호 개체 틀 1">
            <a:extLst>
              <a:ext uri="{FF2B5EF4-FFF2-40B4-BE49-F238E27FC236}">
                <a16:creationId xmlns:a16="http://schemas.microsoft.com/office/drawing/2014/main" id="{2F2CD7E7-97EB-41EE-A521-60E209256A09}"/>
              </a:ext>
            </a:extLst>
          </p:cNvPr>
          <p:cNvSpPr txBox="1">
            <a:spLocks/>
          </p:cNvSpPr>
          <p:nvPr/>
        </p:nvSpPr>
        <p:spPr>
          <a:xfrm>
            <a:off x="6613418" y="6428071"/>
            <a:ext cx="20574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7C77EB-9EBE-48E7-9A58-6125A458D1D7}" type="slidenum">
              <a:rPr lang="ko-KR" altLang="en-US" smtClean="0"/>
              <a:pPr/>
              <a:t>6</a:t>
            </a:fld>
            <a:endParaRPr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3DE1AB9-9919-409D-801F-82DA83F47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09" y="3940219"/>
            <a:ext cx="1639827" cy="18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40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1F0A8EC-EC65-47EA-B736-B7E318208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111" y="1981654"/>
            <a:ext cx="5001778" cy="408128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6F10F6E-9CD2-4305-AA8C-6B568F594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7</a:t>
            </a:fld>
            <a:endParaRPr lang="ko-KR" altLang="en-US"/>
          </a:p>
        </p:txBody>
      </p:sp>
      <p:sp>
        <p:nvSpPr>
          <p:cNvPr id="10" name="슬라이드 번호 개체 틀 1">
            <a:extLst>
              <a:ext uri="{FF2B5EF4-FFF2-40B4-BE49-F238E27FC236}">
                <a16:creationId xmlns:a16="http://schemas.microsoft.com/office/drawing/2014/main" id="{2F2CD7E7-97EB-41EE-A521-60E209256A09}"/>
              </a:ext>
            </a:extLst>
          </p:cNvPr>
          <p:cNvSpPr txBox="1">
            <a:spLocks/>
          </p:cNvSpPr>
          <p:nvPr/>
        </p:nvSpPr>
        <p:spPr>
          <a:xfrm>
            <a:off x="6613418" y="6428071"/>
            <a:ext cx="20574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7C77EB-9EBE-48E7-9A58-6125A458D1D7}" type="slidenum">
              <a:rPr lang="ko-KR" altLang="en-US" smtClean="0"/>
              <a:pPr/>
              <a:t>7</a:t>
            </a:fld>
            <a:endParaRPr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05FD0FD-5D74-4552-8F02-A3136208E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141" y="1128212"/>
            <a:ext cx="972314" cy="8534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C5A313-84C5-4A20-AB64-90CFA13A5FE9}"/>
              </a:ext>
            </a:extLst>
          </p:cNvPr>
          <p:cNvSpPr txBox="1"/>
          <p:nvPr/>
        </p:nvSpPr>
        <p:spPr>
          <a:xfrm>
            <a:off x="7851577" y="1186234"/>
            <a:ext cx="665567" cy="70724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ko-KR" altLang="en-US" sz="14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활동지</a:t>
            </a:r>
            <a:b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</a:t>
            </a:r>
            <a:endParaRPr lang="ko-KR" altLang="en-US" sz="14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30D97F-B4AE-4DF5-866E-660BFA1B5068}"/>
              </a:ext>
            </a:extLst>
          </p:cNvPr>
          <p:cNvSpPr txBox="1"/>
          <p:nvPr/>
        </p:nvSpPr>
        <p:spPr>
          <a:xfrm>
            <a:off x="1509592" y="379867"/>
            <a:ext cx="1784463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필터버블 터트리기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531D4F-37F0-4D31-A6BA-F59AFEBC3FB1}"/>
              </a:ext>
            </a:extLst>
          </p:cNvPr>
          <p:cNvSpPr txBox="1"/>
          <p:nvPr/>
        </p:nvSpPr>
        <p:spPr>
          <a:xfrm>
            <a:off x="1676221" y="1314482"/>
            <a:ext cx="6075702" cy="48090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ko-KR" altLang="en-US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추천 알고리즘의 장점과 단점은 무엇일까요</a:t>
            </a:r>
            <a:r>
              <a:rPr lang="en-US" altLang="ko-KR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6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21D27B-C9C2-457E-8523-6758EDF09CF9}"/>
              </a:ext>
            </a:extLst>
          </p:cNvPr>
          <p:cNvSpPr txBox="1"/>
          <p:nvPr/>
        </p:nvSpPr>
        <p:spPr>
          <a:xfrm>
            <a:off x="2546921" y="2494072"/>
            <a:ext cx="941283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이용자 </a:t>
            </a:r>
            <a:r>
              <a:rPr lang="en-US" altLang="ko-KR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</a:t>
            </a:r>
            <a:endParaRPr lang="ko-KR" altLang="en-US" sz="17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2F1C24-692B-4D63-B61C-318DFE6D0F4D}"/>
              </a:ext>
            </a:extLst>
          </p:cNvPr>
          <p:cNvSpPr txBox="1"/>
          <p:nvPr/>
        </p:nvSpPr>
        <p:spPr>
          <a:xfrm>
            <a:off x="2544103" y="5262439"/>
            <a:ext cx="941283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이용자 </a:t>
            </a:r>
            <a:r>
              <a:rPr lang="en-US" altLang="ko-KR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</a:t>
            </a:r>
            <a:endParaRPr lang="ko-KR" altLang="en-US" sz="17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9EFD06-61AD-4C8D-B1BF-E38249600805}"/>
              </a:ext>
            </a:extLst>
          </p:cNvPr>
          <p:cNvSpPr txBox="1"/>
          <p:nvPr/>
        </p:nvSpPr>
        <p:spPr>
          <a:xfrm>
            <a:off x="2725017" y="3743906"/>
            <a:ext cx="9763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유사</a:t>
            </a:r>
            <a:endParaRPr lang="ko-KR" alt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0B23F8-E6FE-4015-8AE7-B51972A3648B}"/>
              </a:ext>
            </a:extLst>
          </p:cNvPr>
          <p:cNvSpPr txBox="1"/>
          <p:nvPr/>
        </p:nvSpPr>
        <p:spPr>
          <a:xfrm>
            <a:off x="4331893" y="5616382"/>
            <a:ext cx="9763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추천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207956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8</a:t>
            </a:fld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5B6E8B-A8CE-45D5-BA48-8DF4390E97E0}"/>
              </a:ext>
            </a:extLst>
          </p:cNvPr>
          <p:cNvSpPr txBox="1"/>
          <p:nvPr/>
        </p:nvSpPr>
        <p:spPr>
          <a:xfrm>
            <a:off x="1509592" y="379867"/>
            <a:ext cx="1784463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필터버블 터트리기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0E281-46F0-4E68-9F0D-75C017CBA7FD}"/>
              </a:ext>
            </a:extLst>
          </p:cNvPr>
          <p:cNvSpPr txBox="1"/>
          <p:nvPr/>
        </p:nvSpPr>
        <p:spPr>
          <a:xfrm>
            <a:off x="1744942" y="1128212"/>
            <a:ext cx="5654113" cy="95539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ko-KR" altLang="en-US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영상을 시청하고</a:t>
            </a:r>
            <a:r>
              <a:rPr lang="en-US" altLang="ko-KR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필터버블의 의미에 대해</a:t>
            </a:r>
          </a:p>
          <a:p>
            <a:pPr algn="ctr">
              <a:lnSpc>
                <a:spcPts val="3400"/>
              </a:lnSpc>
            </a:pPr>
            <a:r>
              <a:rPr lang="ko-KR" altLang="en-US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생각해봅시다</a:t>
            </a: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853C3D67-0EC0-451C-A37B-C47425675B7A}"/>
              </a:ext>
            </a:extLst>
          </p:cNvPr>
          <p:cNvGrpSpPr/>
          <p:nvPr/>
        </p:nvGrpSpPr>
        <p:grpSpPr>
          <a:xfrm>
            <a:off x="2061966" y="2416894"/>
            <a:ext cx="5020066" cy="3581407"/>
            <a:chOff x="2061966" y="2416894"/>
            <a:chExt cx="5020066" cy="3581407"/>
          </a:xfrm>
        </p:grpSpPr>
        <p:pic>
          <p:nvPicPr>
            <p:cNvPr id="13" name="그림 12">
              <a:hlinkClick r:id="rId3"/>
              <a:extLst>
                <a:ext uri="{FF2B5EF4-FFF2-40B4-BE49-F238E27FC236}">
                  <a16:creationId xmlns:a16="http://schemas.microsoft.com/office/drawing/2014/main" id="{9C4F0680-5FC8-465B-B27D-142C055E8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1966" y="2416894"/>
              <a:ext cx="5020066" cy="3581407"/>
            </a:xfrm>
            <a:prstGeom prst="rect">
              <a:avLst/>
            </a:prstGeom>
          </p:spPr>
        </p:pic>
        <p:sp>
          <p:nvSpPr>
            <p:cNvPr id="14" name="TextBox 13">
              <a:hlinkClick r:id="rId3"/>
              <a:extLst>
                <a:ext uri="{FF2B5EF4-FFF2-40B4-BE49-F238E27FC236}">
                  <a16:creationId xmlns:a16="http://schemas.microsoft.com/office/drawing/2014/main" id="{421778A1-056C-489C-B186-8EE35A7BC3E7}"/>
                </a:ext>
              </a:extLst>
            </p:cNvPr>
            <p:cNvSpPr txBox="1"/>
            <p:nvPr/>
          </p:nvSpPr>
          <p:spPr>
            <a:xfrm>
              <a:off x="3878658" y="3253282"/>
              <a:ext cx="1787669" cy="515526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ko-KR" altLang="en-US" sz="35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필터버블</a:t>
              </a:r>
            </a:p>
          </p:txBody>
        </p:sp>
      </p:grp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BBC90CA4-C982-4C5D-A03D-4DF693E37FEF}"/>
              </a:ext>
            </a:extLst>
          </p:cNvPr>
          <p:cNvSpPr/>
          <p:nvPr/>
        </p:nvSpPr>
        <p:spPr>
          <a:xfrm>
            <a:off x="5758004" y="6117614"/>
            <a:ext cx="2999451" cy="280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&lt;‘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필터버블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’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에 갇히는 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디디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&gt;(SBS SDF, 2019.8.15.)</a:t>
            </a:r>
            <a:endParaRPr lang="ko-KR" altLang="en-US" sz="900" dirty="0">
              <a:solidFill>
                <a:srgbClr val="000000"/>
              </a:solidFill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3F9454C0-A7FF-45BE-97C0-814A626C00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141" y="1128212"/>
            <a:ext cx="972314" cy="85344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6C1CC2C-1734-4033-82A9-54229FD24BD0}"/>
              </a:ext>
            </a:extLst>
          </p:cNvPr>
          <p:cNvSpPr txBox="1"/>
          <p:nvPr/>
        </p:nvSpPr>
        <p:spPr>
          <a:xfrm>
            <a:off x="7851577" y="1186234"/>
            <a:ext cx="665567" cy="70724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ko-KR" altLang="en-US" sz="14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활동지</a:t>
            </a:r>
            <a:b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</a:t>
            </a:r>
            <a:endParaRPr lang="ko-KR" altLang="en-US" sz="14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45907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9</a:t>
            </a:fld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5B6E8B-A8CE-45D5-BA48-8DF4390E97E0}"/>
              </a:ext>
            </a:extLst>
          </p:cNvPr>
          <p:cNvSpPr txBox="1"/>
          <p:nvPr/>
        </p:nvSpPr>
        <p:spPr>
          <a:xfrm>
            <a:off x="1509592" y="379867"/>
            <a:ext cx="1784463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필터버블 터트리기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3F9454C0-A7FF-45BE-97C0-814A626C0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141" y="1128212"/>
            <a:ext cx="972314" cy="85344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6C1CC2C-1734-4033-82A9-54229FD24BD0}"/>
              </a:ext>
            </a:extLst>
          </p:cNvPr>
          <p:cNvSpPr txBox="1"/>
          <p:nvPr/>
        </p:nvSpPr>
        <p:spPr>
          <a:xfrm>
            <a:off x="7851577" y="1186234"/>
            <a:ext cx="665567" cy="70724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ko-KR" altLang="en-US" sz="14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활동지</a:t>
            </a:r>
            <a:b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4</a:t>
            </a:r>
            <a:endParaRPr lang="ko-KR" altLang="en-US" sz="14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636A626-7319-406F-A339-D64D1C0CA0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64" y="1572661"/>
            <a:ext cx="6620269" cy="30053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21778A1-056C-489C-B186-8EE35A7BC3E7}"/>
              </a:ext>
            </a:extLst>
          </p:cNvPr>
          <p:cNvSpPr txBox="1"/>
          <p:nvPr/>
        </p:nvSpPr>
        <p:spPr>
          <a:xfrm>
            <a:off x="2127906" y="1789013"/>
            <a:ext cx="4938517" cy="51552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ko-KR" altLang="en-US" sz="3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생각의 감옥</a:t>
            </a:r>
            <a:r>
              <a:rPr lang="en-US" altLang="ko-KR" sz="3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 </a:t>
            </a:r>
            <a:r>
              <a:rPr lang="ko-KR" altLang="en-US" sz="3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편견 강화</a:t>
            </a:r>
            <a:r>
              <a:rPr lang="en-US" altLang="ko-KR" sz="3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30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A39EFF-975F-4C80-9272-69778BE907B8}"/>
              </a:ext>
            </a:extLst>
          </p:cNvPr>
          <p:cNvSpPr txBox="1"/>
          <p:nvPr/>
        </p:nvSpPr>
        <p:spPr>
          <a:xfrm>
            <a:off x="664036" y="4740318"/>
            <a:ext cx="7866256" cy="109004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ko-KR" altLang="en-US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나와 비슷한 의견</a:t>
            </a:r>
            <a:r>
              <a:rPr lang="en-US" altLang="ko-KR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</a:t>
            </a:r>
            <a:r>
              <a:rPr lang="ko-KR" altLang="en-US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취향만 접하면 어떤 문제가 발생할까요</a:t>
            </a:r>
            <a:r>
              <a:rPr lang="en-US" altLang="ko-KR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</a:p>
          <a:p>
            <a:pPr algn="ctr">
              <a:lnSpc>
                <a:spcPts val="4000"/>
              </a:lnSpc>
            </a:pPr>
            <a:r>
              <a:rPr lang="ko-KR" altLang="en-US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필터버블에 갇히지 않으려면 어떻게 해야 할까요</a:t>
            </a:r>
            <a:r>
              <a:rPr lang="en-US" altLang="ko-KR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6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842969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나눔바른고딕">
      <a:majorFont>
        <a:latin typeface="Calibri Light"/>
        <a:ea typeface="나눔바른고딕"/>
        <a:cs typeface=""/>
      </a:majorFont>
      <a:minorFont>
        <a:latin typeface="Calibri"/>
        <a:ea typeface="나눔바른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771</TotalTime>
  <Words>1636</Words>
  <Application>Microsoft Office PowerPoint</Application>
  <PresentationFormat>화면 슬라이드 쇼(4:3)</PresentationFormat>
  <Paragraphs>177</Paragraphs>
  <Slides>16</Slides>
  <Notes>16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23" baseType="lpstr">
      <vt:lpstr>Wingdings</vt:lpstr>
      <vt:lpstr>Arial</vt:lpstr>
      <vt:lpstr>나눔바른고딕</vt:lpstr>
      <vt:lpstr>맑은 고딕</vt:lpstr>
      <vt:lpstr>Calibri</vt:lpstr>
      <vt:lpstr>나눔바른고딕OTF 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indnp</dc:creator>
  <cp:lastModifiedBy>USER</cp:lastModifiedBy>
  <cp:revision>76</cp:revision>
  <dcterms:created xsi:type="dcterms:W3CDTF">2020-12-16T02:26:52Z</dcterms:created>
  <dcterms:modified xsi:type="dcterms:W3CDTF">2022-05-17T08:29:25Z</dcterms:modified>
</cp:coreProperties>
</file>